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4"/>
  </p:notesMasterIdLst>
  <p:sldIdLst>
    <p:sldId id="256" r:id="rId2"/>
    <p:sldId id="257" r:id="rId3"/>
    <p:sldId id="293" r:id="rId4"/>
    <p:sldId id="295" r:id="rId5"/>
    <p:sldId id="294" r:id="rId6"/>
    <p:sldId id="296" r:id="rId7"/>
    <p:sldId id="286" r:id="rId8"/>
    <p:sldId id="287" r:id="rId9"/>
    <p:sldId id="290" r:id="rId10"/>
    <p:sldId id="258" r:id="rId11"/>
    <p:sldId id="260" r:id="rId12"/>
    <p:sldId id="259" r:id="rId13"/>
    <p:sldId id="261" r:id="rId14"/>
    <p:sldId id="292" r:id="rId15"/>
    <p:sldId id="262" r:id="rId16"/>
    <p:sldId id="263" r:id="rId17"/>
    <p:sldId id="264" r:id="rId18"/>
    <p:sldId id="265" r:id="rId19"/>
    <p:sldId id="266" r:id="rId20"/>
    <p:sldId id="267" r:id="rId21"/>
    <p:sldId id="280" r:id="rId22"/>
    <p:sldId id="289" r:id="rId2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77215-E9AA-455D-AC0B-81F821F282D3}" type="datetimeFigureOut">
              <a:rPr lang="es-CO" smtClean="0"/>
              <a:t>26/03/2019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6326D-DB06-4FCA-A73B-C19E637EDD2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969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 smtClean="0"/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6326D-DB06-4FCA-A73B-C19E637EDD20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526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1E0-BCFC-421B-96CE-F4A6B9BDD588}" type="datetimeFigureOut">
              <a:rPr lang="es-CO" smtClean="0"/>
              <a:t>26/03/2019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5C0E-B322-4FA1-B763-AC021A3F2B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941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1E0-BCFC-421B-96CE-F4A6B9BDD588}" type="datetimeFigureOut">
              <a:rPr lang="es-CO" smtClean="0"/>
              <a:t>26/03/2019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5C0E-B322-4FA1-B763-AC021A3F2B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951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1E0-BCFC-421B-96CE-F4A6B9BDD588}" type="datetimeFigureOut">
              <a:rPr lang="es-CO" smtClean="0"/>
              <a:t>26/03/2019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5C0E-B322-4FA1-B763-AC021A3F2B0F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638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1E0-BCFC-421B-96CE-F4A6B9BDD588}" type="datetimeFigureOut">
              <a:rPr lang="es-CO" smtClean="0"/>
              <a:t>26/03/2019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5C0E-B322-4FA1-B763-AC021A3F2B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0834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1E0-BCFC-421B-96CE-F4A6B9BDD588}" type="datetimeFigureOut">
              <a:rPr lang="es-CO" smtClean="0"/>
              <a:t>26/03/2019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5C0E-B322-4FA1-B763-AC021A3F2B0F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73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1E0-BCFC-421B-96CE-F4A6B9BDD588}" type="datetimeFigureOut">
              <a:rPr lang="es-CO" smtClean="0"/>
              <a:t>26/03/2019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5C0E-B322-4FA1-B763-AC021A3F2B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9033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1E0-BCFC-421B-96CE-F4A6B9BDD588}" type="datetimeFigureOut">
              <a:rPr lang="es-CO" smtClean="0"/>
              <a:t>26/03/2019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5C0E-B322-4FA1-B763-AC021A3F2B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6477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1E0-BCFC-421B-96CE-F4A6B9BDD588}" type="datetimeFigureOut">
              <a:rPr lang="es-CO" smtClean="0"/>
              <a:t>26/03/2019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5C0E-B322-4FA1-B763-AC021A3F2B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418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1E0-BCFC-421B-96CE-F4A6B9BDD588}" type="datetimeFigureOut">
              <a:rPr lang="es-CO" smtClean="0"/>
              <a:t>26/03/2019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5C0E-B322-4FA1-B763-AC021A3F2B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935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1E0-BCFC-421B-96CE-F4A6B9BDD588}" type="datetimeFigureOut">
              <a:rPr lang="es-CO" smtClean="0"/>
              <a:t>26/03/2019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5C0E-B322-4FA1-B763-AC021A3F2B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486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1E0-BCFC-421B-96CE-F4A6B9BDD588}" type="datetimeFigureOut">
              <a:rPr lang="es-CO" smtClean="0"/>
              <a:t>26/03/2019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5C0E-B322-4FA1-B763-AC021A3F2B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712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1E0-BCFC-421B-96CE-F4A6B9BDD588}" type="datetimeFigureOut">
              <a:rPr lang="es-CO" smtClean="0"/>
              <a:t>26/03/2019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5C0E-B322-4FA1-B763-AC021A3F2B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919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1E0-BCFC-421B-96CE-F4A6B9BDD588}" type="datetimeFigureOut">
              <a:rPr lang="es-CO" smtClean="0"/>
              <a:t>26/03/2019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5C0E-B322-4FA1-B763-AC021A3F2B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898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1E0-BCFC-421B-96CE-F4A6B9BDD588}" type="datetimeFigureOut">
              <a:rPr lang="es-CO" smtClean="0"/>
              <a:t>26/03/2019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5C0E-B322-4FA1-B763-AC021A3F2B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672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1E0-BCFC-421B-96CE-F4A6B9BDD588}" type="datetimeFigureOut">
              <a:rPr lang="es-CO" smtClean="0"/>
              <a:t>26/03/2019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5C0E-B322-4FA1-B763-AC021A3F2B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3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1E0-BCFC-421B-96CE-F4A6B9BDD588}" type="datetimeFigureOut">
              <a:rPr lang="es-CO" smtClean="0"/>
              <a:t>26/03/2019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5C0E-B322-4FA1-B763-AC021A3F2B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806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5D1E0-BCFC-421B-96CE-F4A6B9BDD588}" type="datetimeFigureOut">
              <a:rPr lang="es-CO" smtClean="0"/>
              <a:t>26/03/2019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8C5C0E-B322-4FA1-B763-AC021A3F2B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31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sz="4000" dirty="0" smtClean="0"/>
              <a:t>DIFICULTADES EN EL APRENDIZAJE </a:t>
            </a:r>
            <a:r>
              <a:rPr lang="es-CO" sz="4000" dirty="0" smtClean="0"/>
              <a:t>ESCOLAR</a:t>
            </a:r>
            <a:br>
              <a:rPr lang="es-CO" sz="4000" dirty="0" smtClean="0"/>
            </a:br>
            <a:r>
              <a:rPr lang="es-CO" sz="4000" dirty="0" smtClean="0"/>
              <a:t>Y NECESIDADES EDUCATIVAS ESPECIALES</a:t>
            </a:r>
            <a:r>
              <a:rPr lang="es-CO" sz="4000" dirty="0" smtClean="0"/>
              <a:t> </a:t>
            </a:r>
            <a:endParaRPr lang="es-CO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PS. Esp. Clínica María Angélica Obando Borda</a:t>
            </a:r>
          </a:p>
          <a:p>
            <a:r>
              <a:rPr lang="es-CO" dirty="0" smtClean="0"/>
              <a:t>2019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91093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404664"/>
            <a:ext cx="7560840" cy="1080120"/>
          </a:xfrm>
        </p:spPr>
        <p:txBody>
          <a:bodyPr/>
          <a:lstStyle/>
          <a:p>
            <a:pPr algn="ctr"/>
            <a:r>
              <a:rPr lang="es-CO" dirty="0"/>
              <a:t>¿Qué es el TDAH? Etiología y síntomas </a:t>
            </a:r>
          </a:p>
        </p:txBody>
      </p:sp>
      <p:sp>
        <p:nvSpPr>
          <p:cNvPr id="2" name="1 Marcador de texto"/>
          <p:cNvSpPr>
            <a:spLocks noGrp="1"/>
          </p:cNvSpPr>
          <p:nvPr>
            <p:ph type="body" sz="half" idx="2"/>
          </p:nvPr>
        </p:nvSpPr>
        <p:spPr>
          <a:xfrm>
            <a:off x="448943" y="2492896"/>
            <a:ext cx="3352800" cy="1905001"/>
          </a:xfrm>
        </p:spPr>
        <p:txBody>
          <a:bodyPr>
            <a:normAutofit/>
          </a:bodyPr>
          <a:lstStyle/>
          <a:p>
            <a:pPr algn="just"/>
            <a:r>
              <a:rPr lang="es-CO" dirty="0">
                <a:solidFill>
                  <a:schemeClr val="tx1"/>
                </a:solidFill>
              </a:rPr>
              <a:t>El Trastorno por Déficit de Atención e Hiperactividad, de ahora en adelante TDAH, es un trastorno del neurodesarrollo que se da con una prevalencia de entre el 3 y el 7 % de la población. </a:t>
            </a:r>
          </a:p>
        </p:txBody>
      </p:sp>
      <p:sp>
        <p:nvSpPr>
          <p:cNvPr id="5" name="AutoShape 2" descr="Resultado de imagen para tdah f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8" name="Picture 4" descr="Resultado de imagen para tdah f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392" y="1994592"/>
            <a:ext cx="44186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30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TDAH ( Trastorno por déficit de atención e hiperactividad</a:t>
            </a:r>
            <a:endParaRPr lang="es-CO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23529" y="1916832"/>
            <a:ext cx="4824536" cy="4680520"/>
          </a:xfrm>
        </p:spPr>
        <p:txBody>
          <a:bodyPr>
            <a:normAutofit/>
          </a:bodyPr>
          <a:lstStyle/>
          <a:p>
            <a:pPr algn="just"/>
            <a:r>
              <a:rPr lang="es-CO" sz="1800" dirty="0">
                <a:solidFill>
                  <a:schemeClr val="tx1"/>
                </a:solidFill>
              </a:rPr>
              <a:t>Este trastorno afecta fundamentalmente al desarrollo de las funciones localizadas en el lóbulo frontal y de forma más concreta al córtex prefrontal. Estas funciones se denominan Funciones ejecutivas, y son aquellas que nos permiten seleccionar un objetivo y realizar las acciones necesarias para conseguirlo</a:t>
            </a:r>
            <a:r>
              <a:rPr lang="es-CO" sz="1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s-CO" sz="1800" dirty="0" smtClean="0">
                <a:solidFill>
                  <a:schemeClr val="tx1"/>
                </a:solidFill>
              </a:rPr>
              <a:t> </a:t>
            </a:r>
            <a:r>
              <a:rPr lang="es-CO" sz="1800" dirty="0">
                <a:solidFill>
                  <a:schemeClr val="tx1"/>
                </a:solidFill>
              </a:rPr>
              <a:t>Algunas funciones ejecutivas son la inhibición, la memoria de trabajo, la regulación emocional, el control del tiempo etc.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55838"/>
            <a:ext cx="3541484" cy="164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433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95536" y="2420888"/>
            <a:ext cx="4320480" cy="17281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Los síntomas nucleares del TDAH son la inatención, impulsividad e inquietud motora. 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076056" y="692696"/>
            <a:ext cx="3456384" cy="475252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>
                <a:solidFill>
                  <a:schemeClr val="tx1"/>
                </a:solidFill>
              </a:rPr>
              <a:t>los niños con TDAH tienen problemas de impulsividad verbal, hablan cuando no corresponde y en exceso, e interrumpen a los demás. </a:t>
            </a:r>
          </a:p>
          <a:p>
            <a:r>
              <a:rPr lang="es-CO" dirty="0">
                <a:solidFill>
                  <a:schemeClr val="tx1"/>
                </a:solidFill>
              </a:rPr>
              <a:t>Asimismo, experimentan dificultades para controlar su conducta o sus síntomas motores, lo que les conduce a mostrar esa conducta hiperactiva, inquieta y agitada. </a:t>
            </a:r>
          </a:p>
        </p:txBody>
      </p:sp>
    </p:spTree>
    <p:extLst>
      <p:ext uri="{BB962C8B-B14F-4D97-AF65-F5344CB8AC3E}">
        <p14:creationId xmlns:p14="http://schemas.microsoft.com/office/powerpoint/2010/main" val="780054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Evaluación y diagnóstico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/>
          </a:bodyPr>
          <a:lstStyle/>
          <a:p>
            <a:r>
              <a:rPr lang="es-CO" dirty="0">
                <a:solidFill>
                  <a:schemeClr val="tx1"/>
                </a:solidFill>
              </a:rPr>
              <a:t>La evaluación del TDAH es clínica, es decir, se fundamenta en la identificación de los síntomas. Estos síntomas deben estar presentes en varios ambientes habituales, por lo general casa y escuela. </a:t>
            </a:r>
            <a:endParaRPr lang="es-CO" dirty="0" smtClean="0">
              <a:solidFill>
                <a:schemeClr val="tx1"/>
              </a:solidFill>
            </a:endParaRPr>
          </a:p>
          <a:p>
            <a:r>
              <a:rPr lang="es-CO" dirty="0">
                <a:solidFill>
                  <a:schemeClr val="tx1"/>
                </a:solidFill>
              </a:rPr>
              <a:t>Cuando el profesional inicia el proceso de evaluación busca identificar la frecuencia e intensidad de los síntomas, así como la repercusión que estos generan en el ambiente en varios niveles: 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Social </a:t>
            </a:r>
            <a:endParaRPr lang="es-CO" dirty="0">
              <a:solidFill>
                <a:schemeClr val="tx1"/>
              </a:solidFill>
            </a:endParaRPr>
          </a:p>
          <a:p>
            <a:r>
              <a:rPr lang="es-CO" dirty="0" smtClean="0">
                <a:solidFill>
                  <a:schemeClr val="tx1"/>
                </a:solidFill>
              </a:rPr>
              <a:t>Comportamental </a:t>
            </a:r>
            <a:endParaRPr lang="es-CO" dirty="0">
              <a:solidFill>
                <a:schemeClr val="tx1"/>
              </a:solidFill>
            </a:endParaRPr>
          </a:p>
          <a:p>
            <a:r>
              <a:rPr lang="es-CO" dirty="0" smtClean="0">
                <a:solidFill>
                  <a:schemeClr val="tx1"/>
                </a:solidFill>
              </a:rPr>
              <a:t>Emocional </a:t>
            </a:r>
            <a:endParaRPr lang="es-CO" dirty="0">
              <a:solidFill>
                <a:schemeClr val="tx1"/>
              </a:solidFill>
            </a:endParaRPr>
          </a:p>
          <a:p>
            <a:r>
              <a:rPr lang="es-CO" dirty="0" smtClean="0">
                <a:solidFill>
                  <a:schemeClr val="tx1"/>
                </a:solidFill>
              </a:rPr>
              <a:t>Aprendizaje </a:t>
            </a:r>
            <a:endParaRPr lang="es-CO" dirty="0">
              <a:solidFill>
                <a:schemeClr val="tx1"/>
              </a:solidFill>
            </a:endParaRPr>
          </a:p>
          <a:p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24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463143" y="1705535"/>
            <a:ext cx="2592288" cy="21602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MEMORIA DE TRABAJO 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1331640" y="4365104"/>
            <a:ext cx="2592288" cy="216024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CONCENTRACIÓN, PERSEVERANCIA O VOLUNTAD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3175248" y="260648"/>
            <a:ext cx="2592288" cy="216024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CAPACIDAD INHIBITORIA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5767536" y="1844824"/>
            <a:ext cx="2771328" cy="21602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AUTOREGULACION EMOCIONAL 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4953388" y="4365104"/>
            <a:ext cx="2592288" cy="21602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REGULACION INTERNA DEL TIEMPO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3059832" y="2456059"/>
            <a:ext cx="2592288" cy="21602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FUNCIONES EJECUTIVAS ALTERADAS</a:t>
            </a:r>
            <a:endParaRPr lang="es-C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97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Funciones ejecutivas alteradas en el TDAH</a:t>
            </a:r>
            <a:endParaRPr lang="es-CO" dirty="0"/>
          </a:p>
        </p:txBody>
      </p:sp>
      <p:sp>
        <p:nvSpPr>
          <p:cNvPr id="4" name="3 Rectángulo redondeado"/>
          <p:cNvSpPr/>
          <p:nvPr/>
        </p:nvSpPr>
        <p:spPr>
          <a:xfrm>
            <a:off x="1547664" y="2124669"/>
            <a:ext cx="6408712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MEMORIA DE TRABAJO</a:t>
            </a:r>
          </a:p>
          <a:p>
            <a:pPr algn="ctr"/>
            <a:r>
              <a:rPr lang="es-CO" dirty="0">
                <a:solidFill>
                  <a:schemeClr val="tx1"/>
                </a:solidFill>
              </a:rPr>
              <a:t>Es la memoria que nos permite tomar conciencia de nuestras emociones y pensamientos, la conducta que vamos a emprender y sus consecuencias. 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También para aprender cosas nuevas</a:t>
            </a: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92821"/>
            <a:ext cx="7200800" cy="292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861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es-CO" dirty="0" smtClean="0"/>
              <a:t>Capacidad inhibitoria</a:t>
            </a:r>
            <a:endParaRPr lang="es-CO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67833" y="1196753"/>
            <a:ext cx="7408333" cy="1224136"/>
          </a:xfr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</a:rPr>
              <a:t>La capacidad de inhibirnos nos permite frenar las acciones que hemos emprendido, reevaluar nuestra conducta y modificarla si fuera necesario.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15728"/>
            <a:ext cx="6918991" cy="418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534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es-CO" dirty="0" smtClean="0"/>
              <a:t>Autorregulación emocional </a:t>
            </a:r>
            <a:endParaRPr lang="es-CO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99592" y="1124744"/>
            <a:ext cx="7408333" cy="1617629"/>
          </a:xfrm>
          <a:solidFill>
            <a:schemeClr val="accent4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</a:rPr>
              <a:t>Permite regular nuestras propias emociones y las conductas asociadas a ellas. Evita que nuestras emociones nos secuestren y tomen el control de otras funciones.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2" y="3068960"/>
            <a:ext cx="8366630" cy="355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178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5583" y="188803"/>
            <a:ext cx="7797662" cy="1151965"/>
          </a:xfrm>
        </p:spPr>
        <p:txBody>
          <a:bodyPr/>
          <a:lstStyle/>
          <a:p>
            <a:r>
              <a:rPr lang="es-CO" dirty="0" smtClean="0"/>
              <a:t>Regulación interna del tiempo </a:t>
            </a:r>
            <a:endParaRPr lang="es-CO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99592" y="1340768"/>
            <a:ext cx="7408333" cy="158417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CO" dirty="0">
                <a:solidFill>
                  <a:schemeClr val="tx1"/>
                </a:solidFill>
              </a:rPr>
              <a:t>La regulación interna del tiempo es la función ejecutiva que nos permite supervisar el tiempo mientras realizamos las tareas, así como establecer estimaciones fiables.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35528"/>
            <a:ext cx="7344816" cy="7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50" y="3822472"/>
            <a:ext cx="7310858" cy="257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107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188803"/>
            <a:ext cx="7797662" cy="1151965"/>
          </a:xfrm>
        </p:spPr>
        <p:txBody>
          <a:bodyPr/>
          <a:lstStyle/>
          <a:p>
            <a:r>
              <a:rPr lang="es-CO" dirty="0" smtClean="0"/>
              <a:t>Concentración </a:t>
            </a:r>
            <a:endParaRPr lang="es-CO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71600" y="1340768"/>
            <a:ext cx="7408333" cy="1728192"/>
          </a:xfr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s-CO" sz="2000" dirty="0">
                <a:solidFill>
                  <a:schemeClr val="tx1"/>
                </a:solidFill>
              </a:rPr>
              <a:t>La concentración es la capacidad consciente y voluntaria para seleccionar y dirigir nuestro foco de atención y mantenerlo en el tiempo evitando distracciones. La necesidad de mantener ese foco de manera consciente es lo que la diferencia de la atención, siendo esta un mecanismo involuntario.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36048"/>
            <a:ext cx="7488832" cy="342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926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Que son las necesidades educativas especiales </a:t>
            </a:r>
            <a:endParaRPr lang="es-CO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/>
              <a:t>Los niños o jóvenes que tienen Necesidades Educativas Especiales (NEE) serán aquellos que tienen dificultades de aprendizaje o discapacidades que les complicará aprender como lo hacen los demás niños o niñas que tienen su misma edad. Muchos niños y jóvenes tendrán NEE en algún momento de su educación sin que esto requiera un mayor problema a lo largo de su vida. </a:t>
            </a: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396421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es-CO" dirty="0" smtClean="0"/>
              <a:t>Perseverancia o voluntad</a:t>
            </a:r>
            <a:endParaRPr lang="es-CO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71600" y="1268760"/>
            <a:ext cx="7408333" cy="1368152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CO" sz="2000" dirty="0">
                <a:solidFill>
                  <a:schemeClr val="tx1"/>
                </a:solidFill>
              </a:rPr>
              <a:t>Permite mantener nuestras acciones en el tiempo dirigidas a un objetivo sin dejarnos llevar por emociones o pensamientos que interfieran, ya que podemos recordar que la recompensa está demorada en el tiempo.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38796"/>
            <a:ext cx="7992888" cy="351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427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5358531" cy="608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124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Otros trastornos </a:t>
            </a:r>
            <a:br>
              <a:rPr lang="es-CO" dirty="0" smtClean="0"/>
            </a:br>
            <a:r>
              <a:rPr lang="es-CO" dirty="0" smtClean="0"/>
              <a:t> comorbilidad</a:t>
            </a:r>
            <a:endParaRPr lang="es-CO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844824"/>
            <a:ext cx="820102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551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/>
              <a:t>Cuando un niño tiene una necesidad educativa especial mostrará: </a:t>
            </a:r>
            <a:endParaRPr lang="es-CO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4351" y="1628800"/>
            <a:ext cx="7796030" cy="3745785"/>
          </a:xfrm>
        </p:spPr>
        <p:txBody>
          <a:bodyPr>
            <a:noAutofit/>
          </a:bodyPr>
          <a:lstStyle/>
          <a:p>
            <a:r>
              <a:rPr lang="es-ES" sz="1400" dirty="0"/>
              <a:t>Dificultades de aprendizaje, en la adquisición de habilidades básicas en un entorno normalizado, en la escuela u otras instituciones educativas.</a:t>
            </a:r>
          </a:p>
          <a:p>
            <a:r>
              <a:rPr lang="es-ES" sz="1400" dirty="0"/>
              <a:t>Dificultades de salud, sociales, emociones o mentales.</a:t>
            </a:r>
          </a:p>
          <a:p>
            <a:r>
              <a:rPr lang="es-ES" sz="1400" dirty="0"/>
              <a:t>Dificultades de aprendizaje específicos (lectura, escritura, comprensión de la información, etc.)</a:t>
            </a:r>
          </a:p>
          <a:p>
            <a:r>
              <a:rPr lang="es-ES" sz="1400" dirty="0"/>
              <a:t>Necesidades sensoriales o físicas (discapacidad auditiva, discapacidad visual, dificultades físicas que puedan afectar la normalidad en el desarrollo)</a:t>
            </a:r>
          </a:p>
          <a:p>
            <a:r>
              <a:rPr lang="es-ES" sz="1400" dirty="0"/>
              <a:t>Problemas de comunicación para expresarse o entender lo que otros dicen</a:t>
            </a:r>
          </a:p>
          <a:p>
            <a:r>
              <a:rPr lang="es-ES" sz="1400" dirty="0"/>
              <a:t>Condiciones médicas o de </a:t>
            </a:r>
            <a:r>
              <a:rPr lang="es-ES" sz="1400" dirty="0" smtClean="0"/>
              <a:t>salud</a:t>
            </a:r>
          </a:p>
          <a:p>
            <a:pPr marL="0" indent="0">
              <a:buNone/>
            </a:pPr>
            <a:r>
              <a:rPr lang="es-ES" sz="1400" dirty="0" smtClean="0"/>
              <a:t> Tomado de  https</a:t>
            </a:r>
            <a:r>
              <a:rPr lang="es-ES" sz="1400" dirty="0"/>
              <a:t>://www.formacionyestudios.com/las-necesidades-educativas-especiales.html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51140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</a:t>
            </a:r>
            <a:r>
              <a:rPr lang="es-ES" dirty="0" smtClean="0"/>
              <a:t>nteligencia Limítrofe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8" y="1556792"/>
            <a:ext cx="7202761" cy="4484571"/>
          </a:xfrm>
        </p:spPr>
        <p:txBody>
          <a:bodyPr/>
          <a:lstStyle/>
          <a:p>
            <a:r>
              <a:rPr lang="es-ES" dirty="0"/>
              <a:t>La personas con inteligencia límite constituyen una franja de población relativamente amplia, que se ve obligada a afrontar</a:t>
            </a:r>
            <a:r>
              <a:rPr lang="es-ES" b="1" dirty="0"/>
              <a:t> numerosos obstáculos a lo largo del ciclo vital, incrementando el riesgo de dificultades a nivel educativo, social y en términos de salud mental</a:t>
            </a:r>
            <a:r>
              <a:rPr lang="es-ES" dirty="0"/>
              <a:t> (</a:t>
            </a:r>
            <a:r>
              <a:rPr lang="es-ES" dirty="0" err="1"/>
              <a:t>Gottfredson</a:t>
            </a:r>
            <a:r>
              <a:rPr lang="es-ES" dirty="0"/>
              <a:t>, 2005; Shaw, 2008, 2010).</a:t>
            </a:r>
            <a:endParaRPr lang="es-CO" dirty="0"/>
          </a:p>
        </p:txBody>
      </p:sp>
      <p:pic>
        <p:nvPicPr>
          <p:cNvPr id="2050" name="Picture 2" descr="Foto de chica en una biblioteca sentada delante de una estanterÃ­a con la cabeza apoyada en ell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228" y="3799077"/>
            <a:ext cx="28575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768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iveles de inteligencia e intervalos segÃºn Cociente Intelectual Total (CIT) - psisemadrid.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8088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38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9" y="1484784"/>
            <a:ext cx="4826497" cy="4556579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s-ES" dirty="0"/>
              <a:t>En la etapa escolar, la literatura ha reseñado algunas diferencias y dificultades características de los alumnos con inteligencia límite (Shaw, 2008) en relación con el desempeño esperable para su edad:</a:t>
            </a:r>
          </a:p>
          <a:p>
            <a:pPr fontAlgn="base"/>
            <a:r>
              <a:rPr lang="es-ES" dirty="0"/>
              <a:t>Dificultad de procesar información abstracta.</a:t>
            </a:r>
          </a:p>
          <a:p>
            <a:pPr fontAlgn="base"/>
            <a:r>
              <a:rPr lang="es-ES" dirty="0"/>
              <a:t>Menor generalización de competencias, conocimientos y estrategias. Dificultad de aplicación de los conceptos aprendidos a nuevas situaciones.</a:t>
            </a:r>
          </a:p>
          <a:p>
            <a:pPr fontAlgn="base"/>
            <a:r>
              <a:rPr lang="es-ES" dirty="0"/>
              <a:t>Dificultad en la organización y asimilación de </a:t>
            </a:r>
            <a:r>
              <a:rPr lang="es-ES" dirty="0" smtClean="0"/>
              <a:t>información </a:t>
            </a:r>
            <a:r>
              <a:rPr lang="es-ES" dirty="0"/>
              <a:t>nueva con la información previamente aprendida.</a:t>
            </a:r>
          </a:p>
          <a:p>
            <a:pPr fontAlgn="base"/>
            <a:r>
              <a:rPr lang="es-ES" dirty="0"/>
              <a:t>Necesidad de una mayor práctica y de tiempo para el desarrollo de tareas según lo esperable para la edad y nivel de desarrollo.</a:t>
            </a:r>
          </a:p>
          <a:p>
            <a:pPr fontAlgn="base"/>
            <a:r>
              <a:rPr lang="es-ES" dirty="0"/>
              <a:t>Menor </a:t>
            </a:r>
            <a:r>
              <a:rPr lang="es-ES" dirty="0" smtClean="0"/>
              <a:t>motivación </a:t>
            </a:r>
            <a:r>
              <a:rPr lang="es-ES" dirty="0"/>
              <a:t>académica.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Tomado de </a:t>
            </a:r>
            <a:r>
              <a:rPr lang="es-CO" dirty="0" smtClean="0"/>
              <a:t>https</a:t>
            </a:r>
            <a:r>
              <a:rPr lang="es-CO" dirty="0"/>
              <a:t>://psisemadrid.org/inteligencia-limite/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</a:t>
            </a:r>
            <a:r>
              <a:rPr lang="es-ES" dirty="0" smtClean="0"/>
              <a:t>nteligencia Limítrofe</a:t>
            </a:r>
            <a:endParaRPr lang="es-CO" dirty="0"/>
          </a:p>
        </p:txBody>
      </p:sp>
      <p:pic>
        <p:nvPicPr>
          <p:cNvPr id="4104" name="Picture 8" descr="Resultado de imagen para inteligencia limitro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2816"/>
            <a:ext cx="2523607" cy="363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184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Cuando un niño tiene dificultades en el aprendizaje él o ella: </a:t>
            </a:r>
            <a:endParaRPr lang="es-CO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1844824"/>
            <a:ext cx="5428125" cy="4824536"/>
          </a:xfrm>
        </p:spPr>
        <p:txBody>
          <a:bodyPr>
            <a:normAutofit fontScale="47500" lnSpcReduction="20000"/>
          </a:bodyPr>
          <a:lstStyle/>
          <a:p>
            <a:r>
              <a:rPr lang="es-CO" sz="3300" dirty="0" smtClean="0">
                <a:solidFill>
                  <a:schemeClr val="tx1"/>
                </a:solidFill>
              </a:rPr>
              <a:t>Puede </a:t>
            </a:r>
            <a:r>
              <a:rPr lang="es-CO" sz="3300" dirty="0">
                <a:solidFill>
                  <a:schemeClr val="tx1"/>
                </a:solidFill>
              </a:rPr>
              <a:t>tener problemas en aprender el alfabeto, hacer rimar las palabras o conectar las letras con sus </a:t>
            </a:r>
            <a:r>
              <a:rPr lang="es-CO" sz="3300" dirty="0" smtClean="0">
                <a:solidFill>
                  <a:schemeClr val="tx1"/>
                </a:solidFill>
              </a:rPr>
              <a:t>sonidos</a:t>
            </a:r>
            <a:r>
              <a:rPr lang="es-CO" sz="3300" dirty="0">
                <a:solidFill>
                  <a:schemeClr val="tx1"/>
                </a:solidFill>
              </a:rPr>
              <a:t/>
            </a:r>
            <a:br>
              <a:rPr lang="es-CO" sz="3300" dirty="0">
                <a:solidFill>
                  <a:schemeClr val="tx1"/>
                </a:solidFill>
              </a:rPr>
            </a:br>
            <a:endParaRPr lang="es-CO" sz="3300" dirty="0">
              <a:solidFill>
                <a:schemeClr val="tx1"/>
              </a:solidFill>
            </a:endParaRPr>
          </a:p>
          <a:p>
            <a:r>
              <a:rPr lang="es-CO" sz="3300" dirty="0">
                <a:solidFill>
                  <a:schemeClr val="tx1"/>
                </a:solidFill>
              </a:rPr>
              <a:t>Puede cometer errores al leer en voz alta, y repetir o detenerse a </a:t>
            </a:r>
            <a:r>
              <a:rPr lang="es-CO" sz="3300" dirty="0" smtClean="0">
                <a:solidFill>
                  <a:schemeClr val="tx1"/>
                </a:solidFill>
              </a:rPr>
              <a:t>menudo</a:t>
            </a:r>
            <a:r>
              <a:rPr lang="es-CO" sz="3300" dirty="0">
                <a:solidFill>
                  <a:schemeClr val="tx1"/>
                </a:solidFill>
              </a:rPr>
              <a:t/>
            </a:r>
            <a:br>
              <a:rPr lang="es-CO" sz="3300" dirty="0">
                <a:solidFill>
                  <a:schemeClr val="tx1"/>
                </a:solidFill>
              </a:rPr>
            </a:br>
            <a:endParaRPr lang="es-CO" sz="3300" dirty="0">
              <a:solidFill>
                <a:schemeClr val="tx1"/>
              </a:solidFill>
            </a:endParaRPr>
          </a:p>
          <a:p>
            <a:r>
              <a:rPr lang="es-CO" sz="3300" dirty="0">
                <a:solidFill>
                  <a:schemeClr val="tx1"/>
                </a:solidFill>
              </a:rPr>
              <a:t>Puede no comprender lo que </a:t>
            </a:r>
            <a:r>
              <a:rPr lang="es-CO" sz="3300" dirty="0" smtClean="0">
                <a:solidFill>
                  <a:schemeClr val="tx1"/>
                </a:solidFill>
              </a:rPr>
              <a:t>lee</a:t>
            </a:r>
            <a:r>
              <a:rPr lang="es-CO" sz="3300" dirty="0">
                <a:solidFill>
                  <a:schemeClr val="tx1"/>
                </a:solidFill>
              </a:rPr>
              <a:t/>
            </a:r>
            <a:br>
              <a:rPr lang="es-CO" sz="3300" dirty="0">
                <a:solidFill>
                  <a:schemeClr val="tx1"/>
                </a:solidFill>
              </a:rPr>
            </a:br>
            <a:endParaRPr lang="es-CO" sz="3300" dirty="0">
              <a:solidFill>
                <a:schemeClr val="tx1"/>
              </a:solidFill>
            </a:endParaRPr>
          </a:p>
          <a:p>
            <a:r>
              <a:rPr lang="es-CO" sz="3300" dirty="0">
                <a:solidFill>
                  <a:schemeClr val="tx1"/>
                </a:solidFill>
              </a:rPr>
              <a:t>Puede tener dificultades con deletrear </a:t>
            </a:r>
            <a:r>
              <a:rPr lang="es-CO" sz="3300" dirty="0" smtClean="0">
                <a:solidFill>
                  <a:schemeClr val="tx1"/>
                </a:solidFill>
              </a:rPr>
              <a:t>palabras</a:t>
            </a:r>
            <a:r>
              <a:rPr lang="es-CO" sz="3300" dirty="0">
                <a:solidFill>
                  <a:schemeClr val="tx1"/>
                </a:solidFill>
              </a:rPr>
              <a:t/>
            </a:r>
            <a:br>
              <a:rPr lang="es-CO" sz="3300" dirty="0">
                <a:solidFill>
                  <a:schemeClr val="tx1"/>
                </a:solidFill>
              </a:rPr>
            </a:br>
            <a:endParaRPr lang="es-CO" sz="3300" dirty="0">
              <a:solidFill>
                <a:schemeClr val="tx1"/>
              </a:solidFill>
            </a:endParaRPr>
          </a:p>
          <a:p>
            <a:r>
              <a:rPr lang="es-CO" sz="3300" dirty="0">
                <a:solidFill>
                  <a:schemeClr val="tx1"/>
                </a:solidFill>
              </a:rPr>
              <a:t>Puede tener una letra desordenada o tomar el lápiz </a:t>
            </a:r>
            <a:r>
              <a:rPr lang="es-CO" sz="3300" dirty="0" smtClean="0">
                <a:solidFill>
                  <a:schemeClr val="tx1"/>
                </a:solidFill>
              </a:rPr>
              <a:t>torpemente</a:t>
            </a:r>
            <a:r>
              <a:rPr lang="es-CO" sz="3300" dirty="0">
                <a:solidFill>
                  <a:schemeClr val="tx1"/>
                </a:solidFill>
              </a:rPr>
              <a:t/>
            </a:r>
            <a:br>
              <a:rPr lang="es-CO" sz="3300" dirty="0">
                <a:solidFill>
                  <a:schemeClr val="tx1"/>
                </a:solidFill>
              </a:rPr>
            </a:br>
            <a:endParaRPr lang="es-CO" sz="3300" dirty="0">
              <a:solidFill>
                <a:schemeClr val="tx1"/>
              </a:solidFill>
            </a:endParaRPr>
          </a:p>
          <a:p>
            <a:r>
              <a:rPr lang="es-CO" sz="3300" dirty="0">
                <a:solidFill>
                  <a:schemeClr val="tx1"/>
                </a:solidFill>
              </a:rPr>
              <a:t>Puede luchar para expresar sus ideas por </a:t>
            </a:r>
            <a:r>
              <a:rPr lang="es-CO" sz="3300" dirty="0" smtClean="0">
                <a:solidFill>
                  <a:schemeClr val="tx1"/>
                </a:solidFill>
              </a:rPr>
              <a:t>escrito</a:t>
            </a:r>
            <a:r>
              <a:rPr lang="es-CO" sz="3300" dirty="0">
                <a:solidFill>
                  <a:schemeClr val="tx1"/>
                </a:solidFill>
              </a:rPr>
              <a:t/>
            </a:r>
            <a:br>
              <a:rPr lang="es-CO" sz="3300" dirty="0">
                <a:solidFill>
                  <a:schemeClr val="tx1"/>
                </a:solidFill>
              </a:rPr>
            </a:br>
            <a:endParaRPr lang="es-CO" sz="3300" dirty="0">
              <a:solidFill>
                <a:schemeClr val="tx1"/>
              </a:solidFill>
            </a:endParaRPr>
          </a:p>
          <a:p>
            <a:r>
              <a:rPr lang="es-CO" sz="3300" dirty="0">
                <a:solidFill>
                  <a:schemeClr val="tx1"/>
                </a:solidFill>
              </a:rPr>
              <a:t>Puede aprender el lenguaje en forma atrasada y tener un vocabulario </a:t>
            </a:r>
            <a:r>
              <a:rPr lang="es-CO" sz="3300" dirty="0" smtClean="0">
                <a:solidFill>
                  <a:schemeClr val="tx1"/>
                </a:solidFill>
              </a:rPr>
              <a:t>limitado</a:t>
            </a:r>
            <a:r>
              <a:rPr lang="es-CO" sz="3300" dirty="0">
                <a:solidFill>
                  <a:schemeClr val="tx1"/>
                </a:solidFill>
              </a:rPr>
              <a:t/>
            </a:r>
            <a:br>
              <a:rPr lang="es-CO" sz="3300" dirty="0">
                <a:solidFill>
                  <a:schemeClr val="tx1"/>
                </a:solidFill>
              </a:rPr>
            </a:br>
            <a:endParaRPr lang="es-CO" sz="3300" dirty="0">
              <a:solidFill>
                <a:schemeClr val="tx1"/>
              </a:solidFill>
            </a:endParaRPr>
          </a:p>
          <a:p>
            <a:endParaRPr lang="es-CO" dirty="0"/>
          </a:p>
        </p:txBody>
      </p:sp>
      <p:sp>
        <p:nvSpPr>
          <p:cNvPr id="4" name="AutoShape 2" descr="Resultado de imagen para dificultades en el aprendiza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8" name="Picture 4" descr="Resultado de imagen para dificultades en el aprendiza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64904"/>
            <a:ext cx="2857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592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es-CO" dirty="0"/>
              <a:t>Cuando un niño tiene dificultades en el aprendizaje él o ella: 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2204864"/>
            <a:ext cx="5112567" cy="4176464"/>
          </a:xfrm>
        </p:spPr>
        <p:txBody>
          <a:bodyPr>
            <a:normAutofit lnSpcReduction="10000"/>
          </a:bodyPr>
          <a:lstStyle/>
          <a:p>
            <a:r>
              <a:rPr lang="es-CO" sz="1800" dirty="0">
                <a:solidFill>
                  <a:schemeClr val="tx1"/>
                </a:solidFill>
              </a:rPr>
              <a:t>Puede tener dificultades en recordar los sonidos de las letras o escuchar pequeñas diferencias entre las </a:t>
            </a:r>
            <a:r>
              <a:rPr lang="es-CO" sz="1800" dirty="0" smtClean="0">
                <a:solidFill>
                  <a:schemeClr val="tx1"/>
                </a:solidFill>
              </a:rPr>
              <a:t>palabras</a:t>
            </a:r>
            <a:r>
              <a:rPr lang="es-CO" sz="1800" dirty="0">
                <a:solidFill>
                  <a:schemeClr val="tx1"/>
                </a:solidFill>
              </a:rPr>
              <a:t/>
            </a:r>
            <a:br>
              <a:rPr lang="es-CO" sz="1800" dirty="0">
                <a:solidFill>
                  <a:schemeClr val="tx1"/>
                </a:solidFill>
              </a:rPr>
            </a:br>
            <a:endParaRPr lang="es-CO" sz="1800" dirty="0">
              <a:solidFill>
                <a:schemeClr val="tx1"/>
              </a:solidFill>
            </a:endParaRPr>
          </a:p>
          <a:p>
            <a:r>
              <a:rPr lang="es-CO" sz="1800" dirty="0">
                <a:solidFill>
                  <a:schemeClr val="tx1"/>
                </a:solidFill>
              </a:rPr>
              <a:t>Puede tener dificultades en comprender bromas, historietas cómicas ilustradas, y </a:t>
            </a:r>
            <a:r>
              <a:rPr lang="es-CO" sz="1800" dirty="0" smtClean="0">
                <a:solidFill>
                  <a:schemeClr val="tx1"/>
                </a:solidFill>
              </a:rPr>
              <a:t>sarcasmo</a:t>
            </a:r>
            <a:r>
              <a:rPr lang="es-CO" sz="1800" dirty="0">
                <a:solidFill>
                  <a:schemeClr val="tx1"/>
                </a:solidFill>
              </a:rPr>
              <a:t/>
            </a:r>
            <a:br>
              <a:rPr lang="es-CO" sz="1800" dirty="0">
                <a:solidFill>
                  <a:schemeClr val="tx1"/>
                </a:solidFill>
              </a:rPr>
            </a:br>
            <a:endParaRPr lang="es-CO" sz="1800" dirty="0">
              <a:solidFill>
                <a:schemeClr val="tx1"/>
              </a:solidFill>
            </a:endParaRPr>
          </a:p>
          <a:p>
            <a:r>
              <a:rPr lang="es-CO" sz="1800" dirty="0">
                <a:solidFill>
                  <a:schemeClr val="tx1"/>
                </a:solidFill>
              </a:rPr>
              <a:t>Puede tener dificultades en seguir </a:t>
            </a:r>
            <a:r>
              <a:rPr lang="es-CO" sz="1800" dirty="0" smtClean="0">
                <a:solidFill>
                  <a:schemeClr val="tx1"/>
                </a:solidFill>
              </a:rPr>
              <a:t>instrucciones</a:t>
            </a:r>
            <a:r>
              <a:rPr lang="es-CO" sz="1800" dirty="0">
                <a:solidFill>
                  <a:schemeClr val="tx1"/>
                </a:solidFill>
              </a:rPr>
              <a:t/>
            </a:r>
            <a:br>
              <a:rPr lang="es-CO" sz="1800" dirty="0">
                <a:solidFill>
                  <a:schemeClr val="tx1"/>
                </a:solidFill>
              </a:rPr>
            </a:br>
            <a:endParaRPr lang="es-CO" sz="1800" dirty="0">
              <a:solidFill>
                <a:schemeClr val="tx1"/>
              </a:solidFill>
            </a:endParaRPr>
          </a:p>
          <a:p>
            <a:r>
              <a:rPr lang="es-CO" sz="1800" dirty="0">
                <a:solidFill>
                  <a:schemeClr val="tx1"/>
                </a:solidFill>
              </a:rPr>
              <a:t>Puede pronunciar mal las palabras o usar una palabra incorrecta que suena </a:t>
            </a:r>
            <a:r>
              <a:rPr lang="es-CO" sz="1800" dirty="0" smtClean="0">
                <a:solidFill>
                  <a:schemeClr val="tx1"/>
                </a:solidFill>
              </a:rPr>
              <a:t>similar</a:t>
            </a:r>
            <a:r>
              <a:rPr lang="es-CO" sz="1800" dirty="0">
                <a:solidFill>
                  <a:schemeClr val="tx1"/>
                </a:solidFill>
              </a:rPr>
              <a:t/>
            </a:r>
            <a:br>
              <a:rPr lang="es-CO" sz="1800" dirty="0">
                <a:solidFill>
                  <a:schemeClr val="tx1"/>
                </a:solidFill>
              </a:rPr>
            </a:br>
            <a:endParaRPr lang="es-CO" sz="1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Resultado de imagen para dificultades en el aprendiza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3573712" cy="337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117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Cuando un niño tiene dificultades en el aprendizaje él o ella: 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2348880"/>
            <a:ext cx="4708045" cy="4281339"/>
          </a:xfrm>
        </p:spPr>
        <p:txBody>
          <a:bodyPr>
            <a:normAutofit fontScale="85000" lnSpcReduction="10000"/>
          </a:bodyPr>
          <a:lstStyle/>
          <a:p>
            <a:r>
              <a:rPr lang="es-CO" dirty="0">
                <a:solidFill>
                  <a:schemeClr val="tx1"/>
                </a:solidFill>
              </a:rPr>
              <a:t>Puede tener problemas en organizar lo que él o ella desea decir o no puede pensar en la palabra que necesita para escribir o conversar</a:t>
            </a:r>
            <a:br>
              <a:rPr lang="es-CO" dirty="0">
                <a:solidFill>
                  <a:schemeClr val="tx1"/>
                </a:solidFill>
              </a:rPr>
            </a:br>
            <a:endParaRPr lang="es-CO" dirty="0">
              <a:solidFill>
                <a:schemeClr val="tx1"/>
              </a:solidFill>
            </a:endParaRPr>
          </a:p>
          <a:p>
            <a:r>
              <a:rPr lang="es-CO" dirty="0">
                <a:solidFill>
                  <a:schemeClr val="tx1"/>
                </a:solidFill>
              </a:rPr>
              <a:t>Puede no seguir las reglas sociales de la conversación, tales como tomar turnos, y puede acercarse demasiado a la persona que le escucha</a:t>
            </a:r>
            <a:br>
              <a:rPr lang="es-CO" dirty="0">
                <a:solidFill>
                  <a:schemeClr val="tx1"/>
                </a:solidFill>
              </a:rPr>
            </a:br>
            <a:endParaRPr lang="es-CO" dirty="0">
              <a:solidFill>
                <a:schemeClr val="tx1"/>
              </a:solidFill>
            </a:endParaRPr>
          </a:p>
          <a:p>
            <a:r>
              <a:rPr lang="es-CO" dirty="0">
                <a:solidFill>
                  <a:schemeClr val="tx1"/>
                </a:solidFill>
              </a:rPr>
              <a:t>Puede confundir los símbolos matemáticos y leer mal los números</a:t>
            </a:r>
            <a:br>
              <a:rPr lang="es-CO" dirty="0">
                <a:solidFill>
                  <a:schemeClr val="tx1"/>
                </a:solidFill>
              </a:rPr>
            </a:br>
            <a:endParaRPr lang="es-CO" dirty="0">
              <a:solidFill>
                <a:schemeClr val="tx1"/>
              </a:solidFill>
            </a:endParaRPr>
          </a:p>
          <a:p>
            <a:r>
              <a:rPr lang="es-CO" dirty="0">
                <a:solidFill>
                  <a:schemeClr val="tx1"/>
                </a:solidFill>
              </a:rPr>
              <a:t>Puede no poder repetir un cuento en orden (lo que ocurrió primero, segundo, tercero)</a:t>
            </a:r>
            <a:br>
              <a:rPr lang="es-CO" dirty="0">
                <a:solidFill>
                  <a:schemeClr val="tx1"/>
                </a:solidFill>
              </a:rPr>
            </a:br>
            <a:endParaRPr lang="es-CO" dirty="0">
              <a:solidFill>
                <a:schemeClr val="tx1"/>
              </a:solidFill>
            </a:endParaRPr>
          </a:p>
          <a:p>
            <a:r>
              <a:rPr lang="es-CO" dirty="0">
                <a:solidFill>
                  <a:schemeClr val="tx1"/>
                </a:solidFill>
              </a:rPr>
              <a:t>Puede no saber dónde comenzar una tarea o cómo seguir desde allí.</a:t>
            </a:r>
          </a:p>
          <a:p>
            <a:endParaRPr lang="es-CO" dirty="0"/>
          </a:p>
          <a:p>
            <a:endParaRPr lang="es-CO" dirty="0"/>
          </a:p>
        </p:txBody>
      </p:sp>
      <p:pic>
        <p:nvPicPr>
          <p:cNvPr id="2050" name="Picture 2" descr="Resultado de imagen para dificultades en el aprendiza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3721596" cy="248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4552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451</TotalTime>
  <Words>839</Words>
  <Application>Microsoft Office PowerPoint</Application>
  <PresentationFormat>Presentación en pantalla (4:3)</PresentationFormat>
  <Paragraphs>79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Trebuchet MS</vt:lpstr>
      <vt:lpstr>Wingdings 3</vt:lpstr>
      <vt:lpstr>Faceta</vt:lpstr>
      <vt:lpstr>DIFICULTADES EN EL APRENDIZAJE ESCOLAR Y NECESIDADES EDUCATIVAS ESPECIALES </vt:lpstr>
      <vt:lpstr>Que son las necesidades educativas especiales </vt:lpstr>
      <vt:lpstr>Cuando un niño tiene una necesidad educativa especial mostrará: </vt:lpstr>
      <vt:lpstr>Inteligencia Limítrofe</vt:lpstr>
      <vt:lpstr>Presentación de PowerPoint</vt:lpstr>
      <vt:lpstr>Inteligencia Limítrofe</vt:lpstr>
      <vt:lpstr>Cuando un niño tiene dificultades en el aprendizaje él o ella: </vt:lpstr>
      <vt:lpstr>Cuando un niño tiene dificultades en el aprendizaje él o ella: </vt:lpstr>
      <vt:lpstr>Cuando un niño tiene dificultades en el aprendizaje él o ella: </vt:lpstr>
      <vt:lpstr>¿Qué es el TDAH? Etiología y síntomas </vt:lpstr>
      <vt:lpstr>TDAH ( Trastorno por déficit de atención e hiperactividad</vt:lpstr>
      <vt:lpstr>Presentación de PowerPoint</vt:lpstr>
      <vt:lpstr>Evaluación y diagnóstico </vt:lpstr>
      <vt:lpstr>Presentación de PowerPoint</vt:lpstr>
      <vt:lpstr>Funciones ejecutivas alteradas en el TDAH</vt:lpstr>
      <vt:lpstr>Capacidad inhibitoria</vt:lpstr>
      <vt:lpstr>Autorregulación emocional </vt:lpstr>
      <vt:lpstr>Regulación interna del tiempo </vt:lpstr>
      <vt:lpstr>Concentración </vt:lpstr>
      <vt:lpstr>Perseverancia o voluntad</vt:lpstr>
      <vt:lpstr>Presentación de PowerPoint</vt:lpstr>
      <vt:lpstr>Otros trastornos   comorbilidad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DIFICULTADES EN EL APRENDIZAJE ESCOLAR</dc:title>
  <dc:creator>Familia</dc:creator>
  <cp:lastModifiedBy>FAMILIA</cp:lastModifiedBy>
  <cp:revision>40</cp:revision>
  <dcterms:created xsi:type="dcterms:W3CDTF">2017-02-21T02:16:53Z</dcterms:created>
  <dcterms:modified xsi:type="dcterms:W3CDTF">2019-03-27T01:36:38Z</dcterms:modified>
</cp:coreProperties>
</file>